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61" r:id="rId4"/>
    <p:sldId id="276" r:id="rId5"/>
    <p:sldId id="275" r:id="rId6"/>
    <p:sldId id="259" r:id="rId7"/>
    <p:sldId id="258" r:id="rId8"/>
    <p:sldId id="260" r:id="rId9"/>
    <p:sldId id="273" r:id="rId10"/>
    <p:sldId id="274" r:id="rId11"/>
    <p:sldId id="263" r:id="rId12"/>
    <p:sldId id="264" r:id="rId13"/>
    <p:sldId id="262" r:id="rId14"/>
    <p:sldId id="265" r:id="rId15"/>
    <p:sldId id="277" r:id="rId16"/>
    <p:sldId id="266" r:id="rId17"/>
    <p:sldId id="270" r:id="rId18"/>
    <p:sldId id="278"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68"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B9CCC40-E9C2-4266-9B7F-E1D1F0E1C14D}" type="datetimeFigureOut">
              <a:rPr lang="en-US"/>
              <a:pPr/>
              <a:t>11/15/2012</a:t>
            </a:fld>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A3A2ADC-7C8B-4AB3-895F-726E1AC90A0E}" type="slidenum">
              <a:rPr lang="en-US"/>
              <a:pPr/>
              <a:t>‹#›</a:t>
            </a:fld>
            <a:endParaRPr lang="en-US"/>
          </a:p>
        </p:txBody>
      </p:sp>
    </p:spTree>
    <p:extLst>
      <p:ext uri="{BB962C8B-B14F-4D97-AF65-F5344CB8AC3E}">
        <p14:creationId xmlns:p14="http://schemas.microsoft.com/office/powerpoint/2010/main" val="4543638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D988D02F-3DC5-478C-BCAC-1134980B0B0C}" type="datetimeFigureOut">
              <a:rPr lang="fr-FR"/>
              <a:pPr>
                <a:defRPr/>
              </a:pPr>
              <a:t>15/11/2012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B4F7E86-D1C4-4E96-B42A-3A5F23C88138}"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F53D964-8637-4813-BF71-AA226F560771}" type="datetimeFigureOut">
              <a:rPr lang="fr-FR"/>
              <a:pPr>
                <a:defRPr/>
              </a:pPr>
              <a:t>15/11/2012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76EC76E-95CB-4A86-A7FA-0D1E36A3251A}"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A6134FE-317C-4F4A-9828-C6119FE92C8D}" type="datetimeFigureOut">
              <a:rPr lang="fr-FR"/>
              <a:pPr>
                <a:defRPr/>
              </a:pPr>
              <a:t>15/11/2012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430A414-409A-431D-89FC-25D64AE8A0E6}"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AF8B797-B61B-4F92-9BC9-419C465277F6}" type="datetimeFigureOut">
              <a:rPr lang="fr-FR"/>
              <a:pPr>
                <a:defRPr/>
              </a:pPr>
              <a:t>15/11/2012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B4C1A76-F056-415F-B513-B2BA979D7398}"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EA07A2A0-4D3C-431D-A45E-84DC24FE61B0}" type="datetimeFigureOut">
              <a:rPr lang="fr-FR"/>
              <a:pPr>
                <a:defRPr/>
              </a:pPr>
              <a:t>15/11/2012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0263E4A-4DF3-48A6-BB27-E9CD15048CE9}"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BE39BB6E-3363-4448-B0DC-BECB2B5267B7}" type="datetimeFigureOut">
              <a:rPr lang="fr-FR"/>
              <a:pPr>
                <a:defRPr/>
              </a:pPr>
              <a:t>15/11/2012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6BFBF58A-BFE8-48F5-97FD-F01BADC6C199}"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A8DE0A09-5334-4C5E-B9E8-0654629D2B29}" type="datetimeFigureOut">
              <a:rPr lang="fr-FR"/>
              <a:pPr>
                <a:defRPr/>
              </a:pPr>
              <a:t>15/11/2012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9CE55A2-344D-4A32-9156-C88C62187102}"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A13844F9-DEFA-4E22-BC09-C8F02246EC69}" type="datetimeFigureOut">
              <a:rPr lang="fr-FR"/>
              <a:pPr>
                <a:defRPr/>
              </a:pPr>
              <a:t>15/11/2012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2EB89E09-06B2-4F21-82FF-8271D8B36D69}"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6412E17-C1E2-4BD1-8BDB-35C14E68324D}" type="datetimeFigureOut">
              <a:rPr lang="fr-FR"/>
              <a:pPr>
                <a:defRPr/>
              </a:pPr>
              <a:t>15/11/2012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A8A3CD0F-598A-4ED1-80BF-6C4D13D2273E}"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562B8DD-3621-4E4E-B2C9-9DF304C9911C}" type="datetimeFigureOut">
              <a:rPr lang="fr-FR"/>
              <a:pPr>
                <a:defRPr/>
              </a:pPr>
              <a:t>15/11/2012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765AAA4-DB06-4250-8797-AA9AEA57AADA}"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0F40DE21-7CD5-4AD8-BDBC-8D041C21C4BC}" type="datetimeFigureOut">
              <a:rPr lang="fr-FR"/>
              <a:pPr>
                <a:defRPr/>
              </a:pPr>
              <a:t>15/11/2012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D1B53DD-9FC3-45FF-8F71-B3D25F125DE9}"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Click to edit Master title style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D35F87F-1F87-4C9E-A50D-7C4C3583FC6A}" type="datetimeFigureOut">
              <a:rPr lang="fr-FR"/>
              <a:pPr>
                <a:defRPr/>
              </a:pPr>
              <a:t>15/11/2012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01AFE8-413C-4A75-9717-F5AB89D676E5}"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random/>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hyperlink" Target="http://www.workpermit.com/canada/points_calculator.htm" TargetMode="External"/><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1643063"/>
            <a:ext cx="7772400" cy="1470025"/>
          </a:xfrm>
        </p:spPr>
        <p:txBody>
          <a:bodyPr/>
          <a:lstStyle/>
          <a:p>
            <a:r>
              <a:rPr lang="fr-CA" smtClean="0">
                <a:solidFill>
                  <a:schemeClr val="bg1"/>
                </a:solidFill>
              </a:rPr>
              <a:t>Immigration</a:t>
            </a:r>
            <a:br>
              <a:rPr lang="fr-CA" smtClean="0">
                <a:solidFill>
                  <a:schemeClr val="bg1"/>
                </a:solidFill>
              </a:rPr>
            </a:br>
            <a:endParaRPr lang="fr-FR" smtClean="0">
              <a:solidFill>
                <a:schemeClr val="bg1"/>
              </a:solidFill>
            </a:endParaRPr>
          </a:p>
        </p:txBody>
      </p:sp>
      <p:pic>
        <p:nvPicPr>
          <p:cNvPr id="2052" name="Picture 4" descr="http://www.stepbystepimmigrationcanada.com/canadian-immigration-face.jpg"/>
          <p:cNvPicPr>
            <a:picLocks noChangeAspect="1" noChangeArrowheads="1"/>
          </p:cNvPicPr>
          <p:nvPr/>
        </p:nvPicPr>
        <p:blipFill>
          <a:blip r:embed="rId3" cstate="print"/>
          <a:srcRect/>
          <a:stretch>
            <a:fillRect/>
          </a:stretch>
        </p:blipFill>
        <p:spPr bwMode="auto">
          <a:xfrm>
            <a:off x="2590800" y="4648200"/>
            <a:ext cx="3048000" cy="2022475"/>
          </a:xfrm>
          <a:prstGeom prst="rect">
            <a:avLst/>
          </a:prstGeom>
          <a:noFill/>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4818" name="Espace réservé du contenu 2"/>
          <p:cNvSpPr>
            <a:spLocks noGrp="1"/>
          </p:cNvSpPr>
          <p:nvPr>
            <p:ph idx="4294967295"/>
          </p:nvPr>
        </p:nvSpPr>
        <p:spPr>
          <a:xfrm>
            <a:off x="304800" y="2133600"/>
            <a:ext cx="8610600" cy="2590800"/>
          </a:xfrm>
        </p:spPr>
        <p:txBody>
          <a:bodyPr/>
          <a:lstStyle/>
          <a:p>
            <a:pPr>
              <a:buFont typeface="Arial" charset="0"/>
              <a:buNone/>
            </a:pPr>
            <a:r>
              <a:rPr lang="en-US" sz="2800" dirty="0" smtClean="0">
                <a:latin typeface="Arial" charset="0"/>
              </a:rPr>
              <a:t>6) </a:t>
            </a:r>
            <a:r>
              <a:rPr lang="en-US" dirty="0" smtClean="0">
                <a:latin typeface="Arial" charset="0"/>
              </a:rPr>
              <a:t>More Canadian money is spent on social services, such as welfare, for immigrants rather than Canadian-born citizens.</a:t>
            </a:r>
          </a:p>
        </p:txBody>
      </p:sp>
      <p:sp>
        <p:nvSpPr>
          <p:cNvPr id="34819" name="Titr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fr-CA" sz="4400">
                <a:solidFill>
                  <a:schemeClr val="bg1"/>
                </a:solidFill>
                <a:latin typeface="Calibri" pitchFamily="34" charset="0"/>
              </a:rPr>
              <a:t>Fact or Myth?</a:t>
            </a:r>
            <a:endParaRPr lang="fr-FR" sz="4400">
              <a:solidFill>
                <a:schemeClr val="bg1"/>
              </a:solidFill>
              <a:latin typeface="Calibri"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506" name="Titre 1"/>
          <p:cNvSpPr>
            <a:spLocks noGrp="1"/>
          </p:cNvSpPr>
          <p:nvPr>
            <p:ph type="title" idx="4294967295"/>
          </p:nvPr>
        </p:nvSpPr>
        <p:spPr/>
        <p:txBody>
          <a:bodyPr/>
          <a:lstStyle/>
          <a:p>
            <a:r>
              <a:rPr lang="en-US" dirty="0" smtClean="0">
                <a:solidFill>
                  <a:schemeClr val="bg1"/>
                </a:solidFill>
              </a:rPr>
              <a:t>We’re all the same…</a:t>
            </a:r>
            <a:endParaRPr lang="fr-FR" dirty="0" smtClean="0"/>
          </a:p>
        </p:txBody>
      </p:sp>
      <p:sp>
        <p:nvSpPr>
          <p:cNvPr id="21507" name="Espace réservé du contenu 2"/>
          <p:cNvSpPr>
            <a:spLocks noGrp="1"/>
          </p:cNvSpPr>
          <p:nvPr>
            <p:ph idx="4294967295"/>
          </p:nvPr>
        </p:nvSpPr>
        <p:spPr>
          <a:xfrm>
            <a:off x="457200" y="1928813"/>
            <a:ext cx="8229600" cy="4525962"/>
          </a:xfrm>
        </p:spPr>
        <p:txBody>
          <a:bodyPr/>
          <a:lstStyle/>
          <a:p>
            <a:pPr>
              <a:buFont typeface="Arial" charset="0"/>
              <a:buNone/>
            </a:pPr>
            <a:r>
              <a:rPr lang="en-US" b="1" u="sng" dirty="0" smtClean="0"/>
              <a:t>All Canadians</a:t>
            </a:r>
            <a:r>
              <a:rPr lang="en-US" b="1" dirty="0" smtClean="0"/>
              <a:t> fit into one of three categories….</a:t>
            </a:r>
            <a:r>
              <a:rPr lang="en-US" dirty="0" smtClean="0"/>
              <a:t/>
            </a:r>
            <a:br>
              <a:rPr lang="en-US" dirty="0" smtClean="0"/>
            </a:br>
            <a:endParaRPr lang="en-US" dirty="0" smtClean="0"/>
          </a:p>
          <a:p>
            <a:r>
              <a:rPr lang="en-US" dirty="0" smtClean="0">
                <a:cs typeface="Times New Roman" charset="0"/>
              </a:rPr>
              <a:t>First Nations</a:t>
            </a:r>
            <a:br>
              <a:rPr lang="en-US" dirty="0" smtClean="0">
                <a:cs typeface="Times New Roman" charset="0"/>
              </a:rPr>
            </a:br>
            <a:endParaRPr lang="en-US" dirty="0" smtClean="0">
              <a:cs typeface="Times New Roman" charset="0"/>
            </a:endParaRPr>
          </a:p>
          <a:p>
            <a:r>
              <a:rPr lang="en-US" dirty="0" smtClean="0">
                <a:cs typeface="Times New Roman" charset="0"/>
              </a:rPr>
              <a:t>descendants of immigrants</a:t>
            </a:r>
            <a:br>
              <a:rPr lang="en-US" dirty="0" smtClean="0">
                <a:cs typeface="Times New Roman" charset="0"/>
              </a:rPr>
            </a:br>
            <a:endParaRPr lang="en-US" dirty="0" smtClean="0">
              <a:cs typeface="Times New Roman" charset="0"/>
            </a:endParaRPr>
          </a:p>
          <a:p>
            <a:r>
              <a:rPr lang="en-US" dirty="0" smtClean="0">
                <a:cs typeface="Times New Roman" charset="0"/>
              </a:rPr>
              <a:t>born in another country</a:t>
            </a:r>
            <a:endParaRPr lang="fr-FR" dirty="0" smtClean="0">
              <a:cs typeface="Times New Roman"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660992" presetClass="entr" presetSubtype="34564176" fill="hold" grpId="0" nodeType="clickEffect">
                                  <p:stCondLst>
                                    <p:cond delay="0"/>
                                  </p:stCondLst>
                                  <p:childTnLst>
                                    <p:set>
                                      <p:cBhvr>
                                        <p:cTn id="6" dur="1" fill="hold">
                                          <p:stCondLst>
                                            <p:cond delay="499"/>
                                          </p:stCondLst>
                                        </p:cTn>
                                        <p:tgtEl>
                                          <p:spTgt spid="215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2530" name="Titre 1"/>
          <p:cNvSpPr>
            <a:spLocks noGrp="1"/>
          </p:cNvSpPr>
          <p:nvPr>
            <p:ph type="title" idx="4294967295"/>
          </p:nvPr>
        </p:nvSpPr>
        <p:spPr/>
        <p:txBody>
          <a:bodyPr/>
          <a:lstStyle/>
          <a:p>
            <a:r>
              <a:rPr lang="en-US" dirty="0" smtClean="0">
                <a:solidFill>
                  <a:schemeClr val="bg1"/>
                </a:solidFill>
              </a:rPr>
              <a:t>3 Types of Immigrants</a:t>
            </a:r>
            <a:endParaRPr lang="fr-FR" dirty="0" smtClean="0"/>
          </a:p>
        </p:txBody>
      </p:sp>
      <p:sp>
        <p:nvSpPr>
          <p:cNvPr id="22531" name="Espace réservé du contenu 2"/>
          <p:cNvSpPr>
            <a:spLocks noGrp="1"/>
          </p:cNvSpPr>
          <p:nvPr>
            <p:ph idx="4294967295"/>
          </p:nvPr>
        </p:nvSpPr>
        <p:spPr>
          <a:xfrm>
            <a:off x="457200" y="1928813"/>
            <a:ext cx="8229600" cy="4525962"/>
          </a:xfrm>
        </p:spPr>
        <p:txBody>
          <a:bodyPr/>
          <a:lstStyle/>
          <a:p>
            <a:r>
              <a:rPr lang="en-US" dirty="0" smtClean="0"/>
              <a:t>Economic Immigrants</a:t>
            </a:r>
            <a:br>
              <a:rPr lang="en-US" dirty="0" smtClean="0"/>
            </a:br>
            <a:endParaRPr lang="en-US" dirty="0" smtClean="0"/>
          </a:p>
          <a:p>
            <a:r>
              <a:rPr lang="en-US" dirty="0" smtClean="0"/>
              <a:t>Family Class Immigrants</a:t>
            </a:r>
            <a:br>
              <a:rPr lang="en-US" dirty="0" smtClean="0"/>
            </a:br>
            <a:endParaRPr lang="en-US" dirty="0" smtClean="0"/>
          </a:p>
          <a:p>
            <a:r>
              <a:rPr lang="en-US" dirty="0" smtClean="0"/>
              <a:t>Refugees</a:t>
            </a:r>
            <a:endParaRPr lang="fr-FR" dirty="0" smtClean="0"/>
          </a:p>
        </p:txBody>
      </p:sp>
      <p:graphicFrame>
        <p:nvGraphicFramePr>
          <p:cNvPr id="22532" name="Object 4"/>
          <p:cNvGraphicFramePr>
            <a:graphicFrameLocks noChangeAspect="1"/>
          </p:cNvGraphicFramePr>
          <p:nvPr/>
        </p:nvGraphicFramePr>
        <p:xfrm>
          <a:off x="1524000" y="4618038"/>
          <a:ext cx="6400800" cy="2239962"/>
        </p:xfrm>
        <a:graphic>
          <a:graphicData uri="http://schemas.openxmlformats.org/presentationml/2006/ole">
            <mc:AlternateContent xmlns:mc="http://schemas.openxmlformats.org/markup-compatibility/2006">
              <mc:Choice xmlns:v="urn:schemas-microsoft-com:vml" Requires="v">
                <p:oleObj spid="_x0000_s22534" name="Bitmap Image" r:id="rId4" imgW="6885714" imgH="2409524" progId="PBrush">
                  <p:embed/>
                </p:oleObj>
              </mc:Choice>
              <mc:Fallback>
                <p:oleObj name="Bitmap Image" r:id="rId4" imgW="6885714" imgH="2409524" progId="PBrush">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4618038"/>
                        <a:ext cx="6400800" cy="223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482" name="Titre 1"/>
          <p:cNvSpPr>
            <a:spLocks noGrp="1"/>
          </p:cNvSpPr>
          <p:nvPr>
            <p:ph type="title" idx="4294967295"/>
          </p:nvPr>
        </p:nvSpPr>
        <p:spPr/>
        <p:txBody>
          <a:bodyPr/>
          <a:lstStyle/>
          <a:p>
            <a:r>
              <a:rPr lang="en-US" dirty="0" smtClean="0">
                <a:solidFill>
                  <a:schemeClr val="bg1"/>
                </a:solidFill>
              </a:rPr>
              <a:t>Economic Immigrants</a:t>
            </a:r>
            <a:endParaRPr lang="fr-FR" dirty="0" smtClean="0"/>
          </a:p>
        </p:txBody>
      </p:sp>
      <p:sp>
        <p:nvSpPr>
          <p:cNvPr id="20483" name="Espace réservé du contenu 2"/>
          <p:cNvSpPr>
            <a:spLocks noGrp="1"/>
          </p:cNvSpPr>
          <p:nvPr>
            <p:ph idx="4294967295"/>
          </p:nvPr>
        </p:nvSpPr>
        <p:spPr>
          <a:xfrm>
            <a:off x="457200" y="1905000"/>
            <a:ext cx="8229600" cy="4953000"/>
          </a:xfrm>
        </p:spPr>
        <p:txBody>
          <a:bodyPr/>
          <a:lstStyle/>
          <a:p>
            <a:r>
              <a:rPr lang="en-US" dirty="0" smtClean="0"/>
              <a:t>These are immigrants that come to Canada alone</a:t>
            </a:r>
          </a:p>
          <a:p>
            <a:r>
              <a:rPr lang="en-US" dirty="0" smtClean="0"/>
              <a:t>They are accepted based on a point system, and there are two sub-types.</a:t>
            </a:r>
          </a:p>
          <a:p>
            <a:r>
              <a:rPr lang="en-US" dirty="0" smtClean="0"/>
              <a:t>67 points as a </a:t>
            </a:r>
            <a:r>
              <a:rPr lang="en-US" b="1" i="1" u="sng" dirty="0" smtClean="0"/>
              <a:t>skilled worker</a:t>
            </a:r>
            <a:r>
              <a:rPr lang="en-US" dirty="0" smtClean="0"/>
              <a:t> will get you in.</a:t>
            </a:r>
          </a:p>
          <a:p>
            <a:r>
              <a:rPr lang="en-US" dirty="0" smtClean="0"/>
              <a:t>35 points as a </a:t>
            </a:r>
            <a:r>
              <a:rPr lang="en-US" b="1" i="1" u="sng" dirty="0" smtClean="0"/>
              <a:t>business immigrant</a:t>
            </a:r>
            <a:r>
              <a:rPr lang="en-US" dirty="0" smtClean="0"/>
              <a:t> as well as enough $$$ will get you in.</a:t>
            </a:r>
          </a:p>
          <a:p>
            <a:r>
              <a:rPr lang="fr-FR" sz="2400" dirty="0" smtClean="0">
                <a:hlinkClick r:id="rId3"/>
              </a:rPr>
              <a:t>http://www.workpermit.com/canada/points_calculator.htm</a:t>
            </a:r>
          </a:p>
          <a:p>
            <a:pPr>
              <a:buNone/>
            </a:pPr>
            <a:endParaRPr lang="fr-FR"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Titre 1"/>
          <p:cNvSpPr>
            <a:spLocks noGrp="1"/>
          </p:cNvSpPr>
          <p:nvPr>
            <p:ph type="title" idx="4294967295"/>
          </p:nvPr>
        </p:nvSpPr>
        <p:spPr/>
        <p:txBody>
          <a:bodyPr/>
          <a:lstStyle/>
          <a:p>
            <a:r>
              <a:rPr lang="en-US" dirty="0" smtClean="0">
                <a:solidFill>
                  <a:schemeClr val="bg1"/>
                </a:solidFill>
              </a:rPr>
              <a:t>Family Class Immigrants</a:t>
            </a:r>
            <a:endParaRPr lang="fr-FR" dirty="0" smtClean="0"/>
          </a:p>
        </p:txBody>
      </p:sp>
      <p:sp>
        <p:nvSpPr>
          <p:cNvPr id="23555" name="Espace réservé du contenu 2"/>
          <p:cNvSpPr>
            <a:spLocks noGrp="1"/>
          </p:cNvSpPr>
          <p:nvPr>
            <p:ph idx="4294967295"/>
          </p:nvPr>
        </p:nvSpPr>
        <p:spPr>
          <a:xfrm>
            <a:off x="457200" y="1905000"/>
            <a:ext cx="8229600" cy="4525963"/>
          </a:xfrm>
        </p:spPr>
        <p:txBody>
          <a:bodyPr/>
          <a:lstStyle/>
          <a:p>
            <a:r>
              <a:rPr lang="en-US" dirty="0" smtClean="0"/>
              <a:t>To allow people to reunite with their family, partners, and spouses.</a:t>
            </a:r>
            <a:br>
              <a:rPr lang="en-US" dirty="0" smtClean="0"/>
            </a:br>
            <a:endParaRPr lang="en-US" dirty="0" smtClean="0"/>
          </a:p>
          <a:p>
            <a:r>
              <a:rPr lang="en-US" dirty="0" smtClean="0"/>
              <a:t>Every family immigrant must be sponsored by a relative in Canada.</a:t>
            </a:r>
            <a:br>
              <a:rPr lang="en-US" dirty="0" smtClean="0"/>
            </a:br>
            <a:endParaRPr lang="en-US" dirty="0" smtClean="0"/>
          </a:p>
          <a:p>
            <a:r>
              <a:rPr lang="en-US" dirty="0" smtClean="0"/>
              <a:t>Sponsors are financially responsible for 10 years.</a:t>
            </a:r>
            <a:endParaRPr lang="fr-FR"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Titre 1"/>
          <p:cNvSpPr>
            <a:spLocks noGrp="1"/>
          </p:cNvSpPr>
          <p:nvPr>
            <p:ph type="title" idx="4294967295"/>
          </p:nvPr>
        </p:nvSpPr>
        <p:spPr/>
        <p:txBody>
          <a:bodyPr/>
          <a:lstStyle/>
          <a:p>
            <a:r>
              <a:rPr lang="en-US" dirty="0" smtClean="0">
                <a:solidFill>
                  <a:schemeClr val="bg1"/>
                </a:solidFill>
              </a:rPr>
              <a:t>Refugees</a:t>
            </a:r>
            <a:endParaRPr lang="fr-FR" dirty="0" smtClean="0"/>
          </a:p>
        </p:txBody>
      </p:sp>
      <p:sp>
        <p:nvSpPr>
          <p:cNvPr id="23555" name="Espace réservé du contenu 2"/>
          <p:cNvSpPr>
            <a:spLocks noGrp="1"/>
          </p:cNvSpPr>
          <p:nvPr>
            <p:ph idx="4294967295"/>
          </p:nvPr>
        </p:nvSpPr>
        <p:spPr>
          <a:xfrm>
            <a:off x="457200" y="1905000"/>
            <a:ext cx="8229600" cy="4764360"/>
          </a:xfrm>
        </p:spPr>
        <p:txBody>
          <a:bodyPr/>
          <a:lstStyle/>
          <a:p>
            <a:r>
              <a:rPr lang="fr-FR" dirty="0" err="1" smtClean="0"/>
              <a:t>Someone</a:t>
            </a:r>
            <a:r>
              <a:rPr lang="fr-FR" dirty="0" smtClean="0"/>
              <a:t> </a:t>
            </a:r>
            <a:r>
              <a:rPr lang="fr-FR" dirty="0" err="1" smtClean="0"/>
              <a:t>who</a:t>
            </a:r>
            <a:r>
              <a:rPr lang="fr-FR" dirty="0" smtClean="0"/>
              <a:t> </a:t>
            </a:r>
            <a:r>
              <a:rPr lang="fr-FR" dirty="0" err="1" smtClean="0"/>
              <a:t>fears</a:t>
            </a:r>
            <a:r>
              <a:rPr lang="fr-FR" dirty="0" smtClean="0"/>
              <a:t> cruel or </a:t>
            </a:r>
            <a:r>
              <a:rPr lang="fr-FR" dirty="0" err="1" smtClean="0"/>
              <a:t>inhumane</a:t>
            </a:r>
            <a:r>
              <a:rPr lang="fr-FR" dirty="0" smtClean="0"/>
              <a:t> </a:t>
            </a:r>
            <a:r>
              <a:rPr lang="fr-FR" dirty="0" err="1" smtClean="0"/>
              <a:t>treatment</a:t>
            </a:r>
            <a:r>
              <a:rPr lang="fr-FR" dirty="0" smtClean="0"/>
              <a:t> (or </a:t>
            </a:r>
            <a:r>
              <a:rPr lang="fr-FR" dirty="0" err="1" smtClean="0"/>
              <a:t>even</a:t>
            </a:r>
            <a:r>
              <a:rPr lang="fr-FR" dirty="0" smtClean="0"/>
              <a:t> </a:t>
            </a:r>
            <a:r>
              <a:rPr lang="fr-FR" dirty="0" err="1" smtClean="0"/>
              <a:t>death</a:t>
            </a:r>
            <a:r>
              <a:rPr lang="fr-FR" dirty="0" smtClean="0"/>
              <a:t>) in </a:t>
            </a:r>
            <a:r>
              <a:rPr lang="fr-FR" dirty="0" err="1" smtClean="0"/>
              <a:t>their</a:t>
            </a:r>
            <a:r>
              <a:rPr lang="fr-FR" dirty="0" smtClean="0"/>
              <a:t> home country</a:t>
            </a:r>
          </a:p>
          <a:p>
            <a:r>
              <a:rPr lang="fr-FR" dirty="0" err="1" smtClean="0"/>
              <a:t>Persecution</a:t>
            </a:r>
            <a:r>
              <a:rPr lang="fr-FR" dirty="0" smtClean="0"/>
              <a:t> </a:t>
            </a:r>
            <a:r>
              <a:rPr lang="fr-FR" dirty="0" err="1" smtClean="0"/>
              <a:t>may</a:t>
            </a:r>
            <a:r>
              <a:rPr lang="fr-FR" dirty="0" smtClean="0"/>
              <a:t> </a:t>
            </a:r>
            <a:r>
              <a:rPr lang="fr-FR" dirty="0" err="1" smtClean="0"/>
              <a:t>occur</a:t>
            </a:r>
            <a:r>
              <a:rPr lang="fr-FR" dirty="0" smtClean="0"/>
              <a:t> for </a:t>
            </a:r>
            <a:r>
              <a:rPr lang="fr-FR" dirty="0" err="1" smtClean="0"/>
              <a:t>reasons</a:t>
            </a:r>
            <a:r>
              <a:rPr lang="fr-FR" dirty="0" smtClean="0"/>
              <a:t> of race, religion, </a:t>
            </a:r>
            <a:r>
              <a:rPr lang="fr-FR" dirty="0" err="1" smtClean="0"/>
              <a:t>nationality</a:t>
            </a:r>
            <a:r>
              <a:rPr lang="fr-FR" dirty="0" smtClean="0"/>
              <a:t>, </a:t>
            </a:r>
            <a:r>
              <a:rPr lang="fr-FR" dirty="0" err="1" smtClean="0"/>
              <a:t>political</a:t>
            </a:r>
            <a:r>
              <a:rPr lang="fr-FR" dirty="0" smtClean="0"/>
              <a:t> opinion, </a:t>
            </a:r>
            <a:r>
              <a:rPr lang="fr-FR" dirty="0" err="1" smtClean="0"/>
              <a:t>etc</a:t>
            </a:r>
            <a:endParaRPr lang="fr-FR" dirty="0" smtClean="0"/>
          </a:p>
          <a:p>
            <a:r>
              <a:rPr lang="fr-FR" dirty="0" smtClean="0"/>
              <a:t>People </a:t>
            </a:r>
            <a:r>
              <a:rPr lang="fr-FR" dirty="0" err="1" smtClean="0"/>
              <a:t>can</a:t>
            </a:r>
            <a:r>
              <a:rPr lang="fr-FR" dirty="0" smtClean="0"/>
              <a:t> </a:t>
            </a:r>
            <a:r>
              <a:rPr lang="fr-FR" dirty="0" err="1" smtClean="0"/>
              <a:t>apply</a:t>
            </a:r>
            <a:r>
              <a:rPr lang="fr-FR" dirty="0" smtClean="0"/>
              <a:t> to </a:t>
            </a:r>
            <a:r>
              <a:rPr lang="fr-FR" dirty="0" err="1" smtClean="0"/>
              <a:t>become</a:t>
            </a:r>
            <a:r>
              <a:rPr lang="fr-FR" dirty="0" smtClean="0"/>
              <a:t> </a:t>
            </a:r>
            <a:r>
              <a:rPr lang="fr-FR" dirty="0" err="1" smtClean="0"/>
              <a:t>refugees</a:t>
            </a:r>
            <a:r>
              <a:rPr lang="fr-FR" dirty="0" smtClean="0"/>
              <a:t> </a:t>
            </a:r>
            <a:r>
              <a:rPr lang="fr-FR" dirty="0" err="1" smtClean="0"/>
              <a:t>while</a:t>
            </a:r>
            <a:r>
              <a:rPr lang="fr-FR" dirty="0" smtClean="0"/>
              <a:t> </a:t>
            </a:r>
            <a:r>
              <a:rPr lang="fr-FR" dirty="0" err="1" smtClean="0"/>
              <a:t>visiting</a:t>
            </a:r>
            <a:r>
              <a:rPr lang="fr-FR" dirty="0" smtClean="0"/>
              <a:t> in Canada or </a:t>
            </a:r>
            <a:r>
              <a:rPr lang="fr-FR" dirty="0" err="1" smtClean="0"/>
              <a:t>from</a:t>
            </a:r>
            <a:r>
              <a:rPr lang="fr-FR" dirty="0" smtClean="0"/>
              <a:t> </a:t>
            </a:r>
            <a:r>
              <a:rPr lang="fr-FR" dirty="0" err="1" smtClean="0"/>
              <a:t>their</a:t>
            </a:r>
            <a:r>
              <a:rPr lang="fr-FR" dirty="0" smtClean="0"/>
              <a:t> home country (UNHCR)</a:t>
            </a:r>
          </a:p>
          <a:p>
            <a:r>
              <a:rPr lang="fr-FR" dirty="0" smtClean="0"/>
              <a:t>24, 000 – 33, 000 per </a:t>
            </a:r>
            <a:r>
              <a:rPr lang="fr-FR" dirty="0" err="1" smtClean="0"/>
              <a:t>year</a:t>
            </a:r>
            <a:r>
              <a:rPr lang="fr-FR" dirty="0" smtClean="0"/>
              <a:t> come to Canada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4578" name="Titre 1"/>
          <p:cNvSpPr>
            <a:spLocks noGrp="1"/>
          </p:cNvSpPr>
          <p:nvPr>
            <p:ph type="title" idx="4294967295"/>
          </p:nvPr>
        </p:nvSpPr>
        <p:spPr/>
        <p:txBody>
          <a:bodyPr/>
          <a:lstStyle/>
          <a:p>
            <a:r>
              <a:rPr lang="en-US" dirty="0" smtClean="0">
                <a:solidFill>
                  <a:schemeClr val="bg1"/>
                </a:solidFill>
              </a:rPr>
              <a:t>Canada`s Immigration History</a:t>
            </a:r>
            <a:endParaRPr lang="fr-FR" dirty="0" smtClean="0"/>
          </a:p>
        </p:txBody>
      </p:sp>
      <p:sp>
        <p:nvSpPr>
          <p:cNvPr id="24579" name="Espace réservé du contenu 2"/>
          <p:cNvSpPr>
            <a:spLocks noGrp="1"/>
          </p:cNvSpPr>
          <p:nvPr>
            <p:ph idx="4294967295"/>
          </p:nvPr>
        </p:nvSpPr>
        <p:spPr>
          <a:xfrm>
            <a:off x="457200" y="1905000"/>
            <a:ext cx="8229600" cy="4525963"/>
          </a:xfrm>
        </p:spPr>
        <p:txBody>
          <a:bodyPr/>
          <a:lstStyle/>
          <a:p>
            <a:r>
              <a:rPr lang="en-US" sz="2800" dirty="0" smtClean="0"/>
              <a:t>This has changed immensely in the last 100 years</a:t>
            </a:r>
          </a:p>
          <a:p>
            <a:r>
              <a:rPr lang="en-US" sz="2800" dirty="0" smtClean="0"/>
              <a:t>late 1800s and early 1900s -  Europe </a:t>
            </a:r>
          </a:p>
          <a:p>
            <a:pPr lvl="1"/>
            <a:r>
              <a:rPr lang="en-US" sz="2400" dirty="0" smtClean="0"/>
              <a:t>Increase after times of war and during good economic times, decrease during poor economic times</a:t>
            </a:r>
          </a:p>
          <a:p>
            <a:r>
              <a:rPr lang="en-US" sz="2800" dirty="0" smtClean="0"/>
              <a:t>Since then we have seen large numbers of people from African countries and parts of Asia</a:t>
            </a:r>
          </a:p>
          <a:p>
            <a:r>
              <a:rPr lang="en-US" sz="2800" dirty="0" smtClean="0"/>
              <a:t>Most immigrants today come from Eastern Asia (China, India, Hong Kong)</a:t>
            </a:r>
          </a:p>
          <a:p>
            <a:r>
              <a:rPr lang="en-US" sz="2800" dirty="0" smtClean="0"/>
              <a:t>Refugees change every year, depending on politics</a:t>
            </a:r>
            <a:endParaRPr lang="fr-FR" sz="2800"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22" name="Titre 1"/>
          <p:cNvSpPr>
            <a:spLocks noGrp="1"/>
          </p:cNvSpPr>
          <p:nvPr>
            <p:ph type="title" idx="4294967295"/>
          </p:nvPr>
        </p:nvSpPr>
        <p:spPr/>
        <p:txBody>
          <a:bodyPr/>
          <a:lstStyle/>
          <a:p>
            <a:r>
              <a:rPr lang="en-US" smtClean="0">
                <a:solidFill>
                  <a:schemeClr val="bg1"/>
                </a:solidFill>
                <a:latin typeface="Tempus Sans ITC" pitchFamily="82" charset="0"/>
              </a:rPr>
              <a:t>History of Immigration</a:t>
            </a:r>
            <a:br>
              <a:rPr lang="en-US" smtClean="0">
                <a:solidFill>
                  <a:schemeClr val="bg1"/>
                </a:solidFill>
                <a:latin typeface="Tempus Sans ITC" pitchFamily="82" charset="0"/>
              </a:rPr>
            </a:br>
            <a:endParaRPr lang="fr-FR" smtClean="0">
              <a:latin typeface="Tempus Sans ITC" pitchFamily="82" charset="0"/>
            </a:endParaRPr>
          </a:p>
        </p:txBody>
      </p:sp>
      <p:pic>
        <p:nvPicPr>
          <p:cNvPr id="30724" name="Picture 4" descr="D:\Pictures\Geography\Course Handouts and Pictures\Grade 9 Geography\Canada's Immigration History.gif"/>
          <p:cNvPicPr>
            <a:picLocks noChangeAspect="1" noChangeArrowheads="1"/>
          </p:cNvPicPr>
          <p:nvPr/>
        </p:nvPicPr>
        <p:blipFill>
          <a:blip r:embed="rId3" cstate="print"/>
          <a:srcRect/>
          <a:stretch>
            <a:fillRect/>
          </a:stretch>
        </p:blipFill>
        <p:spPr bwMode="auto">
          <a:xfrm>
            <a:off x="374650" y="1303338"/>
            <a:ext cx="8501063" cy="5195887"/>
          </a:xfrm>
          <a:prstGeom prst="rect">
            <a:avLst/>
          </a:prstGeom>
          <a:noFill/>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Titre 1"/>
          <p:cNvSpPr>
            <a:spLocks noGrp="1"/>
          </p:cNvSpPr>
          <p:nvPr>
            <p:ph type="title" idx="4294967295"/>
          </p:nvPr>
        </p:nvSpPr>
        <p:spPr/>
        <p:txBody>
          <a:bodyPr/>
          <a:lstStyle/>
          <a:p>
            <a:r>
              <a:rPr lang="en-US" dirty="0" smtClean="0">
                <a:solidFill>
                  <a:schemeClr val="bg1"/>
                </a:solidFill>
              </a:rPr>
              <a:t>Where do Immigrants Settle in </a:t>
            </a:r>
            <a:r>
              <a:rPr lang="en-US" dirty="0" smtClean="0">
                <a:solidFill>
                  <a:schemeClr val="bg1"/>
                </a:solidFill>
              </a:rPr>
              <a:t>Canada?</a:t>
            </a:r>
            <a:endParaRPr lang="fr-FR" dirty="0" smtClean="0"/>
          </a:p>
        </p:txBody>
      </p:sp>
      <p:sp>
        <p:nvSpPr>
          <p:cNvPr id="23555" name="Espace réservé du contenu 2"/>
          <p:cNvSpPr>
            <a:spLocks noGrp="1"/>
          </p:cNvSpPr>
          <p:nvPr>
            <p:ph idx="4294967295"/>
          </p:nvPr>
        </p:nvSpPr>
        <p:spPr>
          <a:xfrm>
            <a:off x="457200" y="1905000"/>
            <a:ext cx="8229600" cy="4525963"/>
          </a:xfrm>
        </p:spPr>
        <p:txBody>
          <a:bodyPr/>
          <a:lstStyle/>
          <a:p>
            <a:r>
              <a:rPr lang="en-US" dirty="0" smtClean="0"/>
              <a:t>Large cities like Toronto, Vancouver, Montreal, and even </a:t>
            </a:r>
            <a:r>
              <a:rPr lang="en-US" dirty="0" smtClean="0"/>
              <a:t>Kitchener-Waterloo</a:t>
            </a:r>
            <a:endParaRPr lang="en-US" dirty="0" smtClean="0"/>
          </a:p>
          <a:p>
            <a:r>
              <a:rPr lang="en-US" dirty="0" smtClean="0"/>
              <a:t>Why?</a:t>
            </a:r>
            <a:endParaRPr lang="fr-FR"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209800" y="228600"/>
            <a:ext cx="6400800" cy="1143000"/>
          </a:xfrm>
        </p:spPr>
        <p:txBody>
          <a:bodyPr/>
          <a:lstStyle/>
          <a:p>
            <a:pPr algn="l"/>
            <a:r>
              <a:rPr lang="en-US" smtClean="0">
                <a:latin typeface="Tempus Sans ITC" pitchFamily="82" charset="0"/>
              </a:rPr>
              <a:t>Today</a:t>
            </a:r>
            <a:r>
              <a:rPr lang="en-US" smtClean="0"/>
              <a:t>…</a:t>
            </a:r>
            <a:r>
              <a:rPr lang="en-US" smtClean="0">
                <a:latin typeface="Tempus Sans ITC" pitchFamily="82" charset="0"/>
              </a:rPr>
              <a:t>..</a:t>
            </a:r>
            <a:endParaRPr lang="fr-FR" smtClean="0">
              <a:latin typeface="Tempus Sans ITC" pitchFamily="82" charset="0"/>
            </a:endParaRPr>
          </a:p>
        </p:txBody>
      </p:sp>
      <p:sp>
        <p:nvSpPr>
          <p:cNvPr id="3075" name="Espace réservé du contenu 2"/>
          <p:cNvSpPr>
            <a:spLocks noGrp="1"/>
          </p:cNvSpPr>
          <p:nvPr>
            <p:ph idx="1"/>
          </p:nvPr>
        </p:nvSpPr>
        <p:spPr>
          <a:xfrm>
            <a:off x="2286000" y="1600200"/>
            <a:ext cx="6400800" cy="4525963"/>
          </a:xfrm>
        </p:spPr>
        <p:txBody>
          <a:bodyPr/>
          <a:lstStyle/>
          <a:p>
            <a:r>
              <a:rPr lang="en-US" sz="2800" dirty="0" smtClean="0">
                <a:latin typeface="Helvetica" charset="0"/>
              </a:rPr>
              <a:t>Terminology</a:t>
            </a:r>
          </a:p>
          <a:p>
            <a:r>
              <a:rPr lang="en-US" sz="2800" dirty="0" smtClean="0">
                <a:latin typeface="Helvetica" charset="0"/>
              </a:rPr>
              <a:t>Factors that influence immigration/emigration</a:t>
            </a:r>
          </a:p>
          <a:p>
            <a:r>
              <a:rPr lang="en-US" sz="2800" dirty="0" smtClean="0">
                <a:latin typeface="Helvetica" charset="0"/>
              </a:rPr>
              <a:t>Fact or Myth quiz!</a:t>
            </a:r>
          </a:p>
          <a:p>
            <a:r>
              <a:rPr lang="en-US" sz="2800" dirty="0" smtClean="0">
                <a:latin typeface="Helvetica" charset="0"/>
              </a:rPr>
              <a:t>The 3 types of immigrants</a:t>
            </a:r>
          </a:p>
          <a:p>
            <a:r>
              <a:rPr lang="en-US" sz="2800" dirty="0" smtClean="0">
                <a:latin typeface="Helvetica" charset="0"/>
              </a:rPr>
              <a:t>The history of immigration in Canada</a:t>
            </a:r>
          </a:p>
          <a:p>
            <a:r>
              <a:rPr lang="en-US" sz="2800" dirty="0" smtClean="0">
                <a:latin typeface="Helvetica" charset="0"/>
              </a:rPr>
              <a:t>Where do immigrants settle in Canada</a:t>
            </a:r>
          </a:p>
          <a:p>
            <a:endParaRPr lang="en-US" sz="2800" dirty="0" smtClean="0">
              <a:latin typeface="Helvetica"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460" name="Titr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fr-CA" sz="4400" dirty="0" err="1" smtClean="0">
                <a:solidFill>
                  <a:schemeClr val="bg1"/>
                </a:solidFill>
                <a:latin typeface="Calibri" pitchFamily="34" charset="0"/>
              </a:rPr>
              <a:t>Terminology</a:t>
            </a:r>
            <a:endParaRPr lang="fr-FR" sz="4400" dirty="0">
              <a:solidFill>
                <a:schemeClr val="bg1"/>
              </a:solidFill>
              <a:latin typeface="Calibri" pitchFamily="34" charset="0"/>
            </a:endParaRPr>
          </a:p>
        </p:txBody>
      </p:sp>
      <p:sp>
        <p:nvSpPr>
          <p:cNvPr id="4" name="Title 3"/>
          <p:cNvSpPr>
            <a:spLocks noGrp="1"/>
          </p:cNvSpPr>
          <p:nvPr>
            <p:ph type="title"/>
          </p:nvPr>
        </p:nvSpPr>
        <p:spPr/>
        <p:txBody>
          <a:bodyPr/>
          <a:lstStyle/>
          <a:p>
            <a:endParaRPr lang="en-CA" dirty="0"/>
          </a:p>
        </p:txBody>
      </p:sp>
      <p:sp>
        <p:nvSpPr>
          <p:cNvPr id="5" name="Content Placeholder 4"/>
          <p:cNvSpPr>
            <a:spLocks noGrp="1"/>
          </p:cNvSpPr>
          <p:nvPr>
            <p:ph idx="1"/>
          </p:nvPr>
        </p:nvSpPr>
        <p:spPr/>
        <p:txBody>
          <a:bodyPr/>
          <a:lstStyle/>
          <a:p>
            <a:r>
              <a:rPr lang="en-CA" u="sng" dirty="0" smtClean="0"/>
              <a:t>Emigration</a:t>
            </a:r>
            <a:r>
              <a:rPr lang="en-CA" dirty="0" smtClean="0"/>
              <a:t> – to leave your country of origin to live permanently in another country</a:t>
            </a:r>
          </a:p>
          <a:p>
            <a:pPr>
              <a:buNone/>
            </a:pPr>
            <a:endParaRPr lang="en-CA" dirty="0" smtClean="0"/>
          </a:p>
          <a:p>
            <a:r>
              <a:rPr lang="en-CA" u="sng" dirty="0" smtClean="0"/>
              <a:t>Immigration</a:t>
            </a:r>
            <a:r>
              <a:rPr lang="en-CA" dirty="0" smtClean="0"/>
              <a:t> – to move permanently to a country other than one’s native country</a:t>
            </a:r>
          </a:p>
          <a:p>
            <a:pPr>
              <a:buNone/>
            </a:pPr>
            <a:endParaRPr lang="en-CA" dirty="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460" name="Titr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fr-CA" sz="4400" dirty="0" err="1" smtClean="0">
                <a:solidFill>
                  <a:schemeClr val="bg1"/>
                </a:solidFill>
                <a:latin typeface="Calibri" pitchFamily="34" charset="0"/>
              </a:rPr>
              <a:t>Terminology</a:t>
            </a:r>
            <a:endParaRPr lang="fr-FR" sz="4400" dirty="0">
              <a:solidFill>
                <a:schemeClr val="bg1"/>
              </a:solidFill>
              <a:latin typeface="Calibri" pitchFamily="34" charset="0"/>
            </a:endParaRPr>
          </a:p>
        </p:txBody>
      </p:sp>
      <p:sp>
        <p:nvSpPr>
          <p:cNvPr id="4" name="Title 3"/>
          <p:cNvSpPr>
            <a:spLocks noGrp="1"/>
          </p:cNvSpPr>
          <p:nvPr>
            <p:ph type="title"/>
          </p:nvPr>
        </p:nvSpPr>
        <p:spPr/>
        <p:txBody>
          <a:bodyPr/>
          <a:lstStyle/>
          <a:p>
            <a:endParaRPr lang="en-CA" dirty="0"/>
          </a:p>
        </p:txBody>
      </p:sp>
      <p:sp>
        <p:nvSpPr>
          <p:cNvPr id="5" name="Content Placeholder 4"/>
          <p:cNvSpPr>
            <a:spLocks noGrp="1"/>
          </p:cNvSpPr>
          <p:nvPr>
            <p:ph idx="1"/>
          </p:nvPr>
        </p:nvSpPr>
        <p:spPr/>
        <p:txBody>
          <a:bodyPr/>
          <a:lstStyle/>
          <a:p>
            <a:r>
              <a:rPr lang="en-CA" u="sng" dirty="0" smtClean="0"/>
              <a:t>Push Factor</a:t>
            </a:r>
            <a:r>
              <a:rPr lang="en-CA" dirty="0" smtClean="0"/>
              <a:t> – factors that encourage people to emigrate from their country</a:t>
            </a:r>
          </a:p>
          <a:p>
            <a:pPr>
              <a:buNone/>
            </a:pPr>
            <a:endParaRPr lang="en-CA" dirty="0" smtClean="0"/>
          </a:p>
          <a:p>
            <a:r>
              <a:rPr lang="en-CA" u="sng" dirty="0" smtClean="0"/>
              <a:t>Pull Factor</a:t>
            </a:r>
            <a:r>
              <a:rPr lang="en-CA" dirty="0" smtClean="0"/>
              <a:t> – factors that draw immigrants to a country</a:t>
            </a:r>
            <a:endParaRPr lang="en-C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9460" name="Titr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fr-CA" sz="4400" dirty="0" err="1">
                <a:solidFill>
                  <a:schemeClr val="bg1"/>
                </a:solidFill>
                <a:latin typeface="Calibri" pitchFamily="34" charset="0"/>
              </a:rPr>
              <a:t>Factors</a:t>
            </a:r>
            <a:r>
              <a:rPr lang="fr-CA" sz="4400" dirty="0">
                <a:solidFill>
                  <a:schemeClr val="bg1"/>
                </a:solidFill>
                <a:latin typeface="Calibri" pitchFamily="34" charset="0"/>
              </a:rPr>
              <a:t> </a:t>
            </a:r>
            <a:r>
              <a:rPr lang="fr-CA" sz="4400" dirty="0" err="1">
                <a:solidFill>
                  <a:schemeClr val="bg1"/>
                </a:solidFill>
                <a:latin typeface="Calibri" pitchFamily="34" charset="0"/>
              </a:rPr>
              <a:t>that</a:t>
            </a:r>
            <a:r>
              <a:rPr lang="fr-CA" sz="4400" dirty="0">
                <a:solidFill>
                  <a:schemeClr val="bg1"/>
                </a:solidFill>
                <a:latin typeface="Calibri" pitchFamily="34" charset="0"/>
              </a:rPr>
              <a:t> influence </a:t>
            </a:r>
            <a:r>
              <a:rPr lang="fr-CA" sz="4400" dirty="0" err="1" smtClean="0">
                <a:solidFill>
                  <a:schemeClr val="bg1"/>
                </a:solidFill>
                <a:latin typeface="Calibri" pitchFamily="34" charset="0"/>
              </a:rPr>
              <a:t>Emigration</a:t>
            </a:r>
            <a:endParaRPr lang="fr-FR" sz="4400" dirty="0">
              <a:solidFill>
                <a:schemeClr val="bg1"/>
              </a:solidFill>
              <a:latin typeface="Calibri" pitchFamily="34" charset="0"/>
            </a:endParaRPr>
          </a:p>
        </p:txBody>
      </p:sp>
      <p:sp>
        <p:nvSpPr>
          <p:cNvPr id="4" name="Title 3"/>
          <p:cNvSpPr>
            <a:spLocks noGrp="1"/>
          </p:cNvSpPr>
          <p:nvPr>
            <p:ph type="title"/>
          </p:nvPr>
        </p:nvSpPr>
        <p:spPr/>
        <p:txBody>
          <a:bodyPr/>
          <a:lstStyle/>
          <a:p>
            <a:endParaRPr lang="en-CA" dirty="0"/>
          </a:p>
        </p:txBody>
      </p:sp>
      <p:sp>
        <p:nvSpPr>
          <p:cNvPr id="5" name="Content Placeholder 4"/>
          <p:cNvSpPr>
            <a:spLocks noGrp="1"/>
          </p:cNvSpPr>
          <p:nvPr>
            <p:ph idx="1"/>
          </p:nvPr>
        </p:nvSpPr>
        <p:spPr/>
        <p:txBody>
          <a:bodyPr/>
          <a:lstStyle/>
          <a:p>
            <a:r>
              <a:rPr lang="en-CA" dirty="0" smtClean="0"/>
              <a:t>List some examples of push factors:</a:t>
            </a:r>
            <a:endParaRPr lang="en-CA"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fr-CA" dirty="0" err="1" smtClean="0">
                <a:solidFill>
                  <a:schemeClr val="bg1"/>
                </a:solidFill>
              </a:rPr>
              <a:t>Factors</a:t>
            </a:r>
            <a:r>
              <a:rPr lang="fr-CA" dirty="0" smtClean="0">
                <a:solidFill>
                  <a:schemeClr val="bg1"/>
                </a:solidFill>
              </a:rPr>
              <a:t> </a:t>
            </a:r>
            <a:r>
              <a:rPr lang="fr-CA" dirty="0" err="1" smtClean="0">
                <a:solidFill>
                  <a:schemeClr val="bg1"/>
                </a:solidFill>
              </a:rPr>
              <a:t>that</a:t>
            </a:r>
            <a:r>
              <a:rPr lang="fr-CA" dirty="0" smtClean="0">
                <a:solidFill>
                  <a:schemeClr val="bg1"/>
                </a:solidFill>
              </a:rPr>
              <a:t> influence Immigration</a:t>
            </a:r>
            <a:endParaRPr lang="fr-FR" dirty="0" smtClean="0">
              <a:solidFill>
                <a:schemeClr val="bg1"/>
              </a:solidFill>
            </a:endParaRPr>
          </a:p>
        </p:txBody>
      </p:sp>
      <p:sp>
        <p:nvSpPr>
          <p:cNvPr id="4" name="Content Placeholder 3"/>
          <p:cNvSpPr>
            <a:spLocks noGrp="1"/>
          </p:cNvSpPr>
          <p:nvPr>
            <p:ph idx="1"/>
          </p:nvPr>
        </p:nvSpPr>
        <p:spPr/>
        <p:txBody>
          <a:bodyPr/>
          <a:lstStyle/>
          <a:p>
            <a:r>
              <a:rPr lang="en-CA" dirty="0" smtClean="0"/>
              <a:t>List some examples of pull factors:</a:t>
            </a:r>
            <a:endParaRPr lang="en-CA"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CA" smtClean="0">
                <a:solidFill>
                  <a:schemeClr val="bg1"/>
                </a:solidFill>
              </a:rPr>
              <a:t>Fact or Myth?</a:t>
            </a:r>
            <a:endParaRPr lang="fr-FR" smtClean="0">
              <a:solidFill>
                <a:schemeClr val="bg1"/>
              </a:solidFill>
            </a:endParaRPr>
          </a:p>
        </p:txBody>
      </p:sp>
      <p:sp>
        <p:nvSpPr>
          <p:cNvPr id="5123" name="Espace réservé du contenu 2"/>
          <p:cNvSpPr>
            <a:spLocks noGrp="1"/>
          </p:cNvSpPr>
          <p:nvPr>
            <p:ph idx="1"/>
          </p:nvPr>
        </p:nvSpPr>
        <p:spPr>
          <a:xfrm>
            <a:off x="457200" y="1928813"/>
            <a:ext cx="8229600" cy="4525962"/>
          </a:xfrm>
        </p:spPr>
        <p:txBody>
          <a:bodyPr/>
          <a:lstStyle/>
          <a:p>
            <a:pPr marL="609600" indent="-609600"/>
            <a:r>
              <a:rPr lang="en-US" dirty="0" smtClean="0">
                <a:latin typeface="Tempus Sans ITC" pitchFamily="82" charset="0"/>
              </a:rPr>
              <a:t>Everyone must vote once.</a:t>
            </a:r>
            <a:br>
              <a:rPr lang="en-US" dirty="0" smtClean="0">
                <a:latin typeface="Tempus Sans ITC" pitchFamily="82" charset="0"/>
              </a:rPr>
            </a:br>
            <a:endParaRPr lang="en-US" dirty="0" smtClean="0">
              <a:latin typeface="Tempus Sans ITC" pitchFamily="82" charset="0"/>
            </a:endParaRPr>
          </a:p>
          <a:p>
            <a:pPr marL="609600" indent="-609600">
              <a:buFont typeface="Times"/>
              <a:buAutoNum type="arabicParenR"/>
            </a:pPr>
            <a:r>
              <a:rPr lang="en-US" dirty="0" smtClean="0"/>
              <a:t>Without immigrants Canada's population would decline rapidly as our birth rate is low at 1.58 children per family</a:t>
            </a:r>
            <a:r>
              <a:rPr lang="en-US" dirty="0" smtClean="0">
                <a:latin typeface="Arial" charset="0"/>
              </a:rPr>
              <a:t>.</a:t>
            </a:r>
          </a:p>
          <a:p>
            <a:pPr marL="609600" indent="-609600">
              <a:buFont typeface="Times"/>
              <a:buNone/>
            </a:pPr>
            <a:endParaRPr lang="fr-FR" dirty="0" smtClean="0">
              <a:latin typeface="Arial" charset="0"/>
            </a:endParaRPr>
          </a:p>
          <a:p>
            <a:pPr marL="609600" indent="-609600">
              <a:buFont typeface="Times"/>
              <a:buNone/>
            </a:pPr>
            <a:r>
              <a:rPr lang="fr-FR" dirty="0" smtClean="0">
                <a:latin typeface="Arial" charset="0"/>
              </a:rPr>
              <a:t>2)  </a:t>
            </a:r>
            <a:r>
              <a:rPr lang="en-US" dirty="0" smtClean="0">
                <a:latin typeface="Arial" charset="0"/>
              </a:rPr>
              <a:t>Immigrants alter the "</a:t>
            </a:r>
            <a:r>
              <a:rPr lang="en-US" b="1" i="1" dirty="0" smtClean="0">
                <a:latin typeface="Arial" charset="0"/>
              </a:rPr>
              <a:t>Canadian culture</a:t>
            </a:r>
            <a:r>
              <a:rPr lang="en-US" dirty="0" smtClean="0"/>
              <a:t>”</a:t>
            </a:r>
            <a:r>
              <a:rPr lang="en-US" dirty="0" smtClean="0">
                <a:latin typeface="Arial" charset="0"/>
              </a:rPr>
              <a:t> into the culture of their country of origin.</a:t>
            </a:r>
            <a:endParaRPr lang="fr-FR" dirty="0" smtClean="0">
              <a:latin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435" name="Espace réservé du contenu 2"/>
          <p:cNvSpPr>
            <a:spLocks noGrp="1"/>
          </p:cNvSpPr>
          <p:nvPr>
            <p:ph idx="4294967295"/>
          </p:nvPr>
        </p:nvSpPr>
        <p:spPr>
          <a:xfrm>
            <a:off x="304800" y="2133600"/>
            <a:ext cx="8229600" cy="4391744"/>
          </a:xfrm>
        </p:spPr>
        <p:txBody>
          <a:bodyPr/>
          <a:lstStyle/>
          <a:p>
            <a:pPr>
              <a:buNone/>
            </a:pPr>
            <a:r>
              <a:rPr lang="en-US" dirty="0" smtClean="0">
                <a:latin typeface="Arial" charset="0"/>
              </a:rPr>
              <a:t>3) </a:t>
            </a:r>
            <a:r>
              <a:rPr lang="en-US" dirty="0" smtClean="0"/>
              <a:t>Some immigrants are not allowed to work in their professions until they become licensed in Canada.  Many do not ever get to practice their professions as the paperwork and processes are quite expensive.</a:t>
            </a:r>
            <a:endParaRPr lang="en-US" dirty="0" smtClean="0">
              <a:latin typeface="Arial" charset="0"/>
            </a:endParaRPr>
          </a:p>
        </p:txBody>
      </p:sp>
      <p:sp>
        <p:nvSpPr>
          <p:cNvPr id="18436" name="Titr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fr-CA" sz="4400">
                <a:solidFill>
                  <a:schemeClr val="bg1"/>
                </a:solidFill>
                <a:latin typeface="Calibri" pitchFamily="34" charset="0"/>
              </a:rPr>
              <a:t>Fact or Myth?</a:t>
            </a:r>
            <a:endParaRPr lang="fr-FR" sz="4400">
              <a:solidFill>
                <a:schemeClr val="bg1"/>
              </a:solidFill>
              <a:latin typeface="Calibri"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3794" name="Espace réservé du contenu 2"/>
          <p:cNvSpPr>
            <a:spLocks noGrp="1"/>
          </p:cNvSpPr>
          <p:nvPr>
            <p:ph idx="4294967295"/>
          </p:nvPr>
        </p:nvSpPr>
        <p:spPr>
          <a:xfrm>
            <a:off x="304800" y="2133600"/>
            <a:ext cx="8610600" cy="4391744"/>
          </a:xfrm>
        </p:spPr>
        <p:txBody>
          <a:bodyPr/>
          <a:lstStyle/>
          <a:p>
            <a:pPr lvl="0">
              <a:buNone/>
            </a:pPr>
            <a:r>
              <a:rPr lang="en-US" sz="2800" dirty="0" smtClean="0">
                <a:latin typeface="Arial" charset="0"/>
              </a:rPr>
              <a:t>4) </a:t>
            </a:r>
            <a:r>
              <a:rPr lang="en-US" sz="2800" dirty="0" smtClean="0"/>
              <a:t>Immigrants create jobs by starting new businesses and therefore bring financial resources to invest into the Canadian economy</a:t>
            </a:r>
            <a:endParaRPr lang="en-CA" sz="2800" dirty="0" smtClean="0"/>
          </a:p>
          <a:p>
            <a:pPr>
              <a:buFont typeface="Arial" charset="0"/>
              <a:buNone/>
            </a:pPr>
            <a:endParaRPr lang="en-US" sz="2800" dirty="0" smtClean="0">
              <a:latin typeface="Arial" charset="0"/>
            </a:endParaRPr>
          </a:p>
          <a:p>
            <a:pPr lvl="0">
              <a:buNone/>
            </a:pPr>
            <a:r>
              <a:rPr lang="en-US" sz="2800" dirty="0" smtClean="0">
                <a:latin typeface="Arial" charset="0"/>
              </a:rPr>
              <a:t>5) </a:t>
            </a:r>
            <a:r>
              <a:rPr lang="en-US" sz="2800" dirty="0" smtClean="0"/>
              <a:t>Immigrants are usually less educated and skilled than most Canadians.  Coming from other countries, immigrants are less likely to have a university education</a:t>
            </a:r>
            <a:endParaRPr lang="en-CA" sz="2800" dirty="0" smtClean="0"/>
          </a:p>
          <a:p>
            <a:pPr>
              <a:buFont typeface="Arial" charset="0"/>
              <a:buNone/>
            </a:pPr>
            <a:endParaRPr lang="en-US" sz="2800" dirty="0" smtClean="0">
              <a:latin typeface="Arial" charset="0"/>
            </a:endParaRPr>
          </a:p>
        </p:txBody>
      </p:sp>
      <p:sp>
        <p:nvSpPr>
          <p:cNvPr id="33795" name="Titre 1"/>
          <p:cNvSpPr>
            <a:spLocks/>
          </p:cNvSpPr>
          <p:nvPr/>
        </p:nvSpPr>
        <p:spPr bwMode="auto">
          <a:xfrm>
            <a:off x="457200" y="274638"/>
            <a:ext cx="8229600" cy="1143000"/>
          </a:xfrm>
          <a:prstGeom prst="rect">
            <a:avLst/>
          </a:prstGeom>
          <a:noFill/>
          <a:ln w="9525">
            <a:noFill/>
            <a:miter lim="800000"/>
            <a:headEnd/>
            <a:tailEnd/>
          </a:ln>
        </p:spPr>
        <p:txBody>
          <a:bodyPr anchor="ctr"/>
          <a:lstStyle/>
          <a:p>
            <a:pPr algn="ctr"/>
            <a:r>
              <a:rPr lang="fr-CA" sz="4400">
                <a:solidFill>
                  <a:schemeClr val="bg1"/>
                </a:solidFill>
                <a:latin typeface="Calibri" pitchFamily="34" charset="0"/>
              </a:rPr>
              <a:t>Fact or Myth?</a:t>
            </a:r>
            <a:endParaRPr lang="fr-FR" sz="4400">
              <a:solidFill>
                <a:schemeClr val="bg1"/>
              </a:solidFill>
              <a:latin typeface="Calibri"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build="p"/>
    </p:bldLst>
  </p:timing>
</p:sld>
</file>

<file path=ppt/theme/theme1.xml><?xml version="1.0" encoding="utf-8"?>
<a:theme xmlns:a="http://schemas.openxmlformats.org/drawingml/2006/main" name="10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TotalTime>
  <Words>483</Words>
  <Application>Microsoft Office PowerPoint</Application>
  <PresentationFormat>On-screen Show (4:3)</PresentationFormat>
  <Paragraphs>68</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105</vt:lpstr>
      <vt:lpstr>Bitmap Image</vt:lpstr>
      <vt:lpstr>Immigration </vt:lpstr>
      <vt:lpstr>Today…..</vt:lpstr>
      <vt:lpstr>PowerPoint Presentation</vt:lpstr>
      <vt:lpstr>PowerPoint Presentation</vt:lpstr>
      <vt:lpstr>PowerPoint Presentation</vt:lpstr>
      <vt:lpstr>Factors that influence Immigration</vt:lpstr>
      <vt:lpstr>Fact or Myth?</vt:lpstr>
      <vt:lpstr>PowerPoint Presentation</vt:lpstr>
      <vt:lpstr>PowerPoint Presentation</vt:lpstr>
      <vt:lpstr>PowerPoint Presentation</vt:lpstr>
      <vt:lpstr>We’re all the same…</vt:lpstr>
      <vt:lpstr>3 Types of Immigrants</vt:lpstr>
      <vt:lpstr>Economic Immigrants</vt:lpstr>
      <vt:lpstr>Family Class Immigrants</vt:lpstr>
      <vt:lpstr>Refugees</vt:lpstr>
      <vt:lpstr>Canada`s Immigration History</vt:lpstr>
      <vt:lpstr>History of Immigration </vt:lpstr>
      <vt:lpstr>Where do Immigrants Settle in Canada?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Eric</dc:creator>
  <cp:lastModifiedBy>WRDSB</cp:lastModifiedBy>
  <cp:revision>25</cp:revision>
  <dcterms:created xsi:type="dcterms:W3CDTF">2008-11-08T20:14:51Z</dcterms:created>
  <dcterms:modified xsi:type="dcterms:W3CDTF">2012-11-15T13:55:10Z</dcterms:modified>
</cp:coreProperties>
</file>